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6"/>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AC99-E96F-5448-8AA3-E2553CAC2D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67B7B4-CB42-774F-95A8-CFC7EF7106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7E2E7D-E19F-7D40-AFCB-528ABC10C158}"/>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5" name="Footer Placeholder 4">
            <a:extLst>
              <a:ext uri="{FF2B5EF4-FFF2-40B4-BE49-F238E27FC236}">
                <a16:creationId xmlns:a16="http://schemas.microsoft.com/office/drawing/2014/main" id="{BFD835EB-28F2-F742-97C6-08882A66F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E989B-4BCA-6348-86F2-F98359C7E7B1}"/>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148701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3055-BECD-EE49-80AC-20F3E31B24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63D574-1564-6546-B62C-09B1923925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4BAD9-735C-C041-A971-22BC5080B78B}"/>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5" name="Footer Placeholder 4">
            <a:extLst>
              <a:ext uri="{FF2B5EF4-FFF2-40B4-BE49-F238E27FC236}">
                <a16:creationId xmlns:a16="http://schemas.microsoft.com/office/drawing/2014/main" id="{1F9C02D2-9EBF-FC46-B72E-5D39CFDEC4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F6BE5-6CDF-C34A-B799-3635B4306875}"/>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2013146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3523-BD9D-7045-A99E-541AC532D0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3E8EA5-01E7-F548-A5D3-9C0756A7C5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607D5C-F684-D64C-9754-A9E63CE5E1F6}"/>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5" name="Footer Placeholder 4">
            <a:extLst>
              <a:ext uri="{FF2B5EF4-FFF2-40B4-BE49-F238E27FC236}">
                <a16:creationId xmlns:a16="http://schemas.microsoft.com/office/drawing/2014/main" id="{80346618-E3D7-A741-A500-4D526856F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509FF7-AB62-C846-86CF-4ADDE44BD269}"/>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302563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D2DAF-A0A2-DA49-9D85-9433564F20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CEDF75-E10A-0547-BDA5-08D4226E5D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4D3CD1-C588-7E43-8CEE-727150EC95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598654-6D68-8546-B500-3CC82B61BC2C}"/>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6" name="Footer Placeholder 5">
            <a:extLst>
              <a:ext uri="{FF2B5EF4-FFF2-40B4-BE49-F238E27FC236}">
                <a16:creationId xmlns:a16="http://schemas.microsoft.com/office/drawing/2014/main" id="{C4507291-4473-E140-900A-892CF2B492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604798-EA1A-194E-AF31-9284DD3D64C1}"/>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80706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A53CF-BDE4-4A45-A274-E158E73D3C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2C4A5A-3F50-7F48-9BB2-86495D8B43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81FBA2-0FB3-CE4D-A824-F0799BF0EE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CEB431-BB46-2D42-A0E4-670905AAA0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CF1C97-2877-B845-80CB-F30F745BA6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7FF255-D759-A54C-B4A4-8B666FA172E3}"/>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8" name="Footer Placeholder 7">
            <a:extLst>
              <a:ext uri="{FF2B5EF4-FFF2-40B4-BE49-F238E27FC236}">
                <a16:creationId xmlns:a16="http://schemas.microsoft.com/office/drawing/2014/main" id="{6FDEFC7F-998B-B349-A8F6-A906C7D4A6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0A7B22-950F-4148-833F-CD52133009B5}"/>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1761078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55DF-A413-E342-AA00-16BE6EAAF7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4BF35B-EA28-CE45-A1A0-E6896A8E5981}"/>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4" name="Footer Placeholder 3">
            <a:extLst>
              <a:ext uri="{FF2B5EF4-FFF2-40B4-BE49-F238E27FC236}">
                <a16:creationId xmlns:a16="http://schemas.microsoft.com/office/drawing/2014/main" id="{330B60F8-D753-5140-87EA-AB4C6E6286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3503A5-D454-7948-A4FC-44A99EE920E6}"/>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335659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E89287-CBB4-7349-AE9B-CA5854033147}"/>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3" name="Footer Placeholder 2">
            <a:extLst>
              <a:ext uri="{FF2B5EF4-FFF2-40B4-BE49-F238E27FC236}">
                <a16:creationId xmlns:a16="http://schemas.microsoft.com/office/drawing/2014/main" id="{2D326A52-D7B3-2247-8995-D9D1BB2DFD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11CF8C-83B8-FC47-9E19-731B22FE921D}"/>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2516056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7DEF-E0BF-0541-A087-F7D9A9AADF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E39670-632F-4549-8854-2E64F29315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6CE128-11A2-E84A-94C6-11B8D2406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6EE7B-92B0-A040-A8EB-2652B3637EE3}"/>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6" name="Footer Placeholder 5">
            <a:extLst>
              <a:ext uri="{FF2B5EF4-FFF2-40B4-BE49-F238E27FC236}">
                <a16:creationId xmlns:a16="http://schemas.microsoft.com/office/drawing/2014/main" id="{23D5E658-DA62-2F4E-8DBC-00D017C825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14929-1A4E-8F45-B10D-E3A51E857E9A}"/>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3267929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4FF85-A2C6-A042-8FE6-D0668BC540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165641-0314-2C4C-B9A6-FDA64FCB36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9C5B2E-2969-0845-94A6-CD18B23177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1674B9-48BC-654D-958E-A2BC0C1D0A2F}"/>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6" name="Footer Placeholder 5">
            <a:extLst>
              <a:ext uri="{FF2B5EF4-FFF2-40B4-BE49-F238E27FC236}">
                <a16:creationId xmlns:a16="http://schemas.microsoft.com/office/drawing/2014/main" id="{8FFE169F-0F77-914C-AB8A-AE6C8770B6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47215-951D-BE4A-A2E1-18718BECFE9E}"/>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2959061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DEF2-FF12-6D42-BC5F-D1A67043A0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38FCC1-76CF-5348-916D-62F4CEA0C3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007CC-8BE8-EB40-A752-68E91A3F7425}"/>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5" name="Footer Placeholder 4">
            <a:extLst>
              <a:ext uri="{FF2B5EF4-FFF2-40B4-BE49-F238E27FC236}">
                <a16:creationId xmlns:a16="http://schemas.microsoft.com/office/drawing/2014/main" id="{BFD90846-9FF2-234F-8706-B02B97BA3E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DD545B-F09D-B54C-8238-760267E42CEB}"/>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2078069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B1C9F-DAC5-6846-8693-A4A6C2E916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6E36C2-CD61-5B44-B7B5-886E171573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C6663F-E2B0-3645-9187-622819EE8644}"/>
              </a:ext>
            </a:extLst>
          </p:cNvPr>
          <p:cNvSpPr>
            <a:spLocks noGrp="1"/>
          </p:cNvSpPr>
          <p:nvPr>
            <p:ph type="dt" sz="half" idx="10"/>
          </p:nvPr>
        </p:nvSpPr>
        <p:spPr/>
        <p:txBody>
          <a:bodyPr/>
          <a:lstStyle/>
          <a:p>
            <a:fld id="{A676A6F3-FBDA-F64C-A70C-4D1F84D5CF76}" type="datetimeFigureOut">
              <a:rPr lang="en-US" smtClean="0"/>
              <a:t>6/13/22</a:t>
            </a:fld>
            <a:endParaRPr lang="en-US"/>
          </a:p>
        </p:txBody>
      </p:sp>
      <p:sp>
        <p:nvSpPr>
          <p:cNvPr id="5" name="Footer Placeholder 4">
            <a:extLst>
              <a:ext uri="{FF2B5EF4-FFF2-40B4-BE49-F238E27FC236}">
                <a16:creationId xmlns:a16="http://schemas.microsoft.com/office/drawing/2014/main" id="{FF7D2784-2A80-BE42-8C2F-BC16EC390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49C481-7E9D-D448-9FE3-F3ED4A70B74C}"/>
              </a:ext>
            </a:extLst>
          </p:cNvPr>
          <p:cNvSpPr>
            <a:spLocks noGrp="1"/>
          </p:cNvSpPr>
          <p:nvPr>
            <p:ph type="sldNum" sz="quarter" idx="12"/>
          </p:nvPr>
        </p:nvSpPr>
        <p:spPr/>
        <p:txBody>
          <a:bodyPr/>
          <a:lstStyle/>
          <a:p>
            <a:fld id="{A455CD77-481D-F540-812B-BD7EEC9AC2A0}" type="slidenum">
              <a:rPr lang="en-US" smtClean="0"/>
              <a:t>‹#›</a:t>
            </a:fld>
            <a:endParaRPr lang="en-US"/>
          </a:p>
        </p:txBody>
      </p:sp>
    </p:spTree>
    <p:extLst>
      <p:ext uri="{BB962C8B-B14F-4D97-AF65-F5344CB8AC3E}">
        <p14:creationId xmlns:p14="http://schemas.microsoft.com/office/powerpoint/2010/main" val="621608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F8CAD1-568A-F94D-8206-B0D135120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6BADD7-D162-C34B-9FBD-BC001AE374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9A40ED-1AE8-B341-8C50-93C108596A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6A6F3-FBDA-F64C-A70C-4D1F84D5CF76}" type="datetimeFigureOut">
              <a:rPr lang="en-US" smtClean="0"/>
              <a:t>6/13/22</a:t>
            </a:fld>
            <a:endParaRPr lang="en-US"/>
          </a:p>
        </p:txBody>
      </p:sp>
      <p:sp>
        <p:nvSpPr>
          <p:cNvPr id="5" name="Footer Placeholder 4">
            <a:extLst>
              <a:ext uri="{FF2B5EF4-FFF2-40B4-BE49-F238E27FC236}">
                <a16:creationId xmlns:a16="http://schemas.microsoft.com/office/drawing/2014/main" id="{B42EFC17-0E8A-C34C-BE20-08EDE7E94A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FB8C4F-1CC9-2E4B-B841-D3EDA1AB42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55CD77-481D-F540-812B-BD7EEC9AC2A0}" type="slidenum">
              <a:rPr lang="en-US" smtClean="0"/>
              <a:t>‹#›</a:t>
            </a:fld>
            <a:endParaRPr lang="en-US"/>
          </a:p>
        </p:txBody>
      </p:sp>
    </p:spTree>
    <p:extLst>
      <p:ext uri="{BB962C8B-B14F-4D97-AF65-F5344CB8AC3E}">
        <p14:creationId xmlns:p14="http://schemas.microsoft.com/office/powerpoint/2010/main" val="2646301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1">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3">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eg dolls with one painted">
            <a:extLst>
              <a:ext uri="{FF2B5EF4-FFF2-40B4-BE49-F238E27FC236}">
                <a16:creationId xmlns:a16="http://schemas.microsoft.com/office/drawing/2014/main" id="{F64214FE-5212-7633-6B19-7BBC51509E3A}"/>
              </a:ext>
            </a:extLst>
          </p:cNvPr>
          <p:cNvPicPr>
            <a:picLocks noChangeAspect="1"/>
          </p:cNvPicPr>
          <p:nvPr/>
        </p:nvPicPr>
        <p:blipFill rotWithShape="1">
          <a:blip r:embed="rId2"/>
          <a:srcRect l="2970" r="6738" b="-1"/>
          <a:stretch/>
        </p:blipFill>
        <p:spPr>
          <a:xfrm>
            <a:off x="3136739" y="10"/>
            <a:ext cx="9055261"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2D30E831-3F0C-6241-AA8D-BC7F9F1EF129}"/>
              </a:ext>
            </a:extLst>
          </p:cNvPr>
          <p:cNvSpPr>
            <a:spLocks noGrp="1"/>
          </p:cNvSpPr>
          <p:nvPr>
            <p:ph type="ctrTitle"/>
          </p:nvPr>
        </p:nvSpPr>
        <p:spPr>
          <a:xfrm>
            <a:off x="0" y="97606"/>
            <a:ext cx="4882357" cy="3027559"/>
          </a:xfrm>
        </p:spPr>
        <p:txBody>
          <a:bodyPr>
            <a:normAutofit/>
          </a:bodyPr>
          <a:lstStyle/>
          <a:p>
            <a:pPr algn="l"/>
            <a:r>
              <a:rPr lang="en-US" sz="3600" dirty="0"/>
              <a:t>Conceptions of Aging and</a:t>
            </a:r>
            <a:br>
              <a:rPr lang="en-US" sz="3600" dirty="0"/>
            </a:br>
            <a:br>
              <a:rPr lang="en-US" sz="3600" dirty="0"/>
            </a:br>
            <a:r>
              <a:rPr lang="en-US" sz="3600" dirty="0"/>
              <a:t> Developmental Models </a:t>
            </a:r>
          </a:p>
        </p:txBody>
      </p:sp>
    </p:spTree>
    <p:extLst>
      <p:ext uri="{BB962C8B-B14F-4D97-AF65-F5344CB8AC3E}">
        <p14:creationId xmlns:p14="http://schemas.microsoft.com/office/powerpoint/2010/main" val="250047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3784E-42EF-EC4A-8C9D-B49045225AB5}"/>
              </a:ext>
            </a:extLst>
          </p:cNvPr>
          <p:cNvSpPr>
            <a:spLocks noGrp="1"/>
          </p:cNvSpPr>
          <p:nvPr>
            <p:ph idx="1"/>
          </p:nvPr>
        </p:nvSpPr>
        <p:spPr>
          <a:xfrm>
            <a:off x="335666" y="405114"/>
            <a:ext cx="11412638" cy="6146157"/>
          </a:xfrm>
        </p:spPr>
        <p:txBody>
          <a:bodyPr>
            <a:normAutofit lnSpcReduction="10000"/>
          </a:bodyPr>
          <a:lstStyle/>
          <a:p>
            <a:pPr marL="0" indent="0" algn="ctr">
              <a:buNone/>
            </a:pPr>
            <a:endParaRPr lang="en-US" dirty="0">
              <a:latin typeface="Calibri Light" panose="020F0302020204030204" pitchFamily="34" charset="0"/>
              <a:cs typeface="Calibri Light" panose="020F0302020204030204" pitchFamily="34" charset="0"/>
            </a:endParaRPr>
          </a:p>
          <a:p>
            <a:pPr marL="0" indent="0" algn="ctr">
              <a:buNone/>
            </a:pPr>
            <a:r>
              <a:rPr lang="en-US" dirty="0">
                <a:latin typeface="Calibri Light" panose="020F0302020204030204" pitchFamily="34" charset="0"/>
                <a:cs typeface="Calibri Light" panose="020F0302020204030204" pitchFamily="34" charset="0"/>
              </a:rPr>
              <a:t>Conceptions of Aging</a:t>
            </a:r>
          </a:p>
          <a:p>
            <a:pPr marL="0" indent="0" algn="ctr">
              <a:buNone/>
            </a:pPr>
            <a:endParaRPr lang="en-US" dirty="0">
              <a:latin typeface="Calibri Light" panose="020F0302020204030204" pitchFamily="34" charset="0"/>
              <a:cs typeface="Calibri Light" panose="020F0302020204030204" pitchFamily="34" charset="0"/>
            </a:endParaRPr>
          </a:p>
          <a:p>
            <a:r>
              <a:rPr lang="en-US" sz="2400" dirty="0">
                <a:latin typeface="Calibri Light" panose="020F0302020204030204" pitchFamily="34" charset="0"/>
                <a:cs typeface="Calibri Light" panose="020F0302020204030204" pitchFamily="34" charset="0"/>
              </a:rPr>
              <a:t>Chronological age not very relevant to understanding one’s psychological development; chronological age is number of years elapsed since birth and time is crude index of experience—age can be biological, social and psychological.</a:t>
            </a:r>
          </a:p>
          <a:p>
            <a:pPr marL="0" indent="0">
              <a:buNone/>
            </a:pPr>
            <a:r>
              <a:rPr lang="en-US" sz="2400" dirty="0">
                <a:latin typeface="Calibri Light" panose="020F0302020204030204" pitchFamily="34" charset="0"/>
                <a:cs typeface="Calibri Light" panose="020F0302020204030204" pitchFamily="34" charset="0"/>
              </a:rPr>
              <a:t> </a:t>
            </a:r>
          </a:p>
          <a:p>
            <a:r>
              <a:rPr lang="en-US" sz="2400" dirty="0">
                <a:latin typeface="Calibri Light" panose="020F0302020204030204" pitchFamily="34" charset="0"/>
                <a:cs typeface="Calibri Light" panose="020F0302020204030204" pitchFamily="34" charset="0"/>
              </a:rPr>
              <a:t>Psychological Age: one’s adaptive capacities speaks to motivation, being a lifelong learner, being flexible, conscientious.</a:t>
            </a:r>
          </a:p>
          <a:p>
            <a:pPr marL="0" indent="0">
              <a:buNone/>
            </a:pPr>
            <a:r>
              <a:rPr lang="en-US" sz="2400" dirty="0">
                <a:latin typeface="Calibri Light" panose="020F0302020204030204" pitchFamily="34" charset="0"/>
                <a:cs typeface="Calibri Light" panose="020F0302020204030204" pitchFamily="34" charset="0"/>
              </a:rPr>
              <a:t> </a:t>
            </a:r>
          </a:p>
          <a:p>
            <a:r>
              <a:rPr lang="en-US" sz="2400" dirty="0">
                <a:latin typeface="Calibri Light" panose="020F0302020204030204" pitchFamily="34" charset="0"/>
                <a:cs typeface="Calibri Light" panose="020F0302020204030204" pitchFamily="34" charset="0"/>
              </a:rPr>
              <a:t>Social Age: refers to one’s role and expectations related to one’s age; role of mother and father.</a:t>
            </a:r>
          </a:p>
          <a:p>
            <a:endParaRPr lang="en-US" sz="2400" dirty="0">
              <a:latin typeface="Calibri Light" panose="020F0302020204030204" pitchFamily="34" charset="0"/>
              <a:cs typeface="Calibri Light" panose="020F0302020204030204" pitchFamily="34" charset="0"/>
            </a:endParaRPr>
          </a:p>
          <a:p>
            <a:r>
              <a:rPr lang="en-US" sz="2400" dirty="0">
                <a:latin typeface="Calibri Light" panose="020F0302020204030204" pitchFamily="34" charset="0"/>
                <a:cs typeface="Calibri Light" panose="020F0302020204030204" pitchFamily="34" charset="0"/>
              </a:rPr>
              <a:t>Functional Age: refers to your physical, psychological and social capacity to perform activities that reflect a younger or older age than your present age.</a:t>
            </a:r>
          </a:p>
          <a:p>
            <a:endParaRPr lang="en-US" dirty="0"/>
          </a:p>
        </p:txBody>
      </p:sp>
    </p:spTree>
    <p:extLst>
      <p:ext uri="{BB962C8B-B14F-4D97-AF65-F5344CB8AC3E}">
        <p14:creationId xmlns:p14="http://schemas.microsoft.com/office/powerpoint/2010/main" val="192518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73E3B3-1C02-6F42-A6F2-B1402775AE36}"/>
              </a:ext>
            </a:extLst>
          </p:cNvPr>
          <p:cNvSpPr>
            <a:spLocks noGrp="1"/>
          </p:cNvSpPr>
          <p:nvPr>
            <p:ph idx="1"/>
          </p:nvPr>
        </p:nvSpPr>
        <p:spPr>
          <a:xfrm>
            <a:off x="243067" y="300942"/>
            <a:ext cx="11655707" cy="6250329"/>
          </a:xfrm>
        </p:spPr>
        <p:txBody>
          <a:bodyPr>
            <a:normAutofit fontScale="92500"/>
          </a:bodyPr>
          <a:lstStyle/>
          <a:p>
            <a:pPr marL="0" indent="0" algn="ctr">
              <a:buNone/>
            </a:pPr>
            <a:endParaRPr lang="en-US" sz="3000" dirty="0">
              <a:solidFill>
                <a:srgbClr val="FF0000"/>
              </a:solidFill>
              <a:latin typeface="+mj-lt"/>
            </a:endParaRPr>
          </a:p>
          <a:p>
            <a:pPr marL="0" indent="0" algn="ctr">
              <a:buNone/>
            </a:pPr>
            <a:r>
              <a:rPr lang="en-US" sz="3000" dirty="0">
                <a:latin typeface="+mj-lt"/>
              </a:rPr>
              <a:t>Developmental Issues</a:t>
            </a:r>
          </a:p>
          <a:p>
            <a:pPr marL="0" indent="0">
              <a:buNone/>
            </a:pPr>
            <a:endParaRPr lang="en-US" dirty="0">
              <a:latin typeface="+mj-lt"/>
            </a:endParaRPr>
          </a:p>
          <a:p>
            <a:r>
              <a:rPr lang="en-US" sz="2200" dirty="0">
                <a:latin typeface="+mj-lt"/>
              </a:rPr>
              <a:t>Nature vs. Nurture: Nature refers to the organism’s biological inheritance and nurture to environmental influences.</a:t>
            </a:r>
          </a:p>
          <a:p>
            <a:pPr marL="0" indent="0">
              <a:buNone/>
            </a:pPr>
            <a:endParaRPr lang="en-US" sz="2200" dirty="0">
              <a:latin typeface="+mj-lt"/>
            </a:endParaRPr>
          </a:p>
          <a:p>
            <a:r>
              <a:rPr lang="en-US" sz="2200" dirty="0">
                <a:latin typeface="+mj-lt"/>
              </a:rPr>
              <a:t>Stability and Change:  is stability in development a result of heredity and early experiences in life; emphasizing change means being optimistic that one can continue discovering their genuine, authentic self later in life.</a:t>
            </a:r>
          </a:p>
          <a:p>
            <a:endParaRPr lang="en-US" sz="2200" dirty="0">
              <a:latin typeface="+mj-lt"/>
            </a:endParaRPr>
          </a:p>
          <a:p>
            <a:r>
              <a:rPr lang="en-US" sz="2200" dirty="0">
                <a:latin typeface="+mj-lt"/>
              </a:rPr>
              <a:t>Continuity and Discontinuity: is developmental change gradual or abrupt?  </a:t>
            </a:r>
          </a:p>
          <a:p>
            <a:pPr marL="0" indent="0">
              <a:buNone/>
            </a:pPr>
            <a:endParaRPr lang="en-US" sz="2200" dirty="0">
              <a:latin typeface="+mj-lt"/>
            </a:endParaRPr>
          </a:p>
          <a:p>
            <a:r>
              <a:rPr lang="en-US" sz="2200" dirty="0">
                <a:latin typeface="+mj-lt"/>
              </a:rPr>
              <a:t>Did you become the person you are gradually or did you have sudden, distinct changes in your growth? Here we ask if development involves gradual, cumulative change (continuity) or distinct changes (discontinuity) </a:t>
            </a:r>
          </a:p>
          <a:p>
            <a:pPr marL="0" indent="0">
              <a:buNone/>
            </a:pPr>
            <a:endParaRPr lang="en-US" sz="2200" dirty="0">
              <a:latin typeface="+mj-lt"/>
            </a:endParaRPr>
          </a:p>
          <a:p>
            <a:r>
              <a:rPr lang="en-US" sz="2200" dirty="0">
                <a:latin typeface="+mj-lt"/>
              </a:rPr>
              <a:t>Discontinuity </a:t>
            </a:r>
            <a:r>
              <a:rPr lang="en-US" sz="2200" dirty="0">
                <a:latin typeface="+mj-lt"/>
                <a:sym typeface="Wingdings" pitchFamily="2" charset="2"/>
              </a:rPr>
              <a:t></a:t>
            </a:r>
            <a:r>
              <a:rPr lang="en-US" sz="2200" dirty="0">
                <a:latin typeface="+mj-lt"/>
              </a:rPr>
              <a:t> example is caterpillar transforming into a chrysalis </a:t>
            </a:r>
            <a:r>
              <a:rPr lang="en-US" sz="2200" dirty="0">
                <a:latin typeface="+mj-lt"/>
                <a:sym typeface="Wingdings" pitchFamily="2" charset="2"/>
              </a:rPr>
              <a:t></a:t>
            </a:r>
            <a:r>
              <a:rPr lang="en-US" sz="2200" dirty="0">
                <a:latin typeface="+mj-lt"/>
              </a:rPr>
              <a:t> butterfly:  change is qualitative here</a:t>
            </a:r>
          </a:p>
          <a:p>
            <a:pPr marL="0" indent="0">
              <a:buNone/>
            </a:pPr>
            <a:endParaRPr lang="en-US" dirty="0"/>
          </a:p>
        </p:txBody>
      </p:sp>
    </p:spTree>
    <p:extLst>
      <p:ext uri="{BB962C8B-B14F-4D97-AF65-F5344CB8AC3E}">
        <p14:creationId xmlns:p14="http://schemas.microsoft.com/office/powerpoint/2010/main" val="971244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241</Words>
  <Application>Microsoft Macintosh PowerPoint</Application>
  <PresentationFormat>Widescreen</PresentationFormat>
  <Paragraphs>23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Conceptions of Aging and   Developmental Models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Conceptions of Aging and   Developmental Models </dc:title>
  <dc:creator>Levy, Elijah</dc:creator>
  <cp:lastModifiedBy>Levy, Elijah</cp:lastModifiedBy>
  <cp:revision>4</cp:revision>
  <dcterms:created xsi:type="dcterms:W3CDTF">2022-06-03T03:43:19Z</dcterms:created>
  <dcterms:modified xsi:type="dcterms:W3CDTF">2022-06-13T16:11:38Z</dcterms:modified>
</cp:coreProperties>
</file>